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54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</p:sldIdLst>
  <p:sldSz cy="5143500" cx="9144000"/>
  <p:notesSz cx="6858000" cy="9144000"/>
  <p:embeddedFontLst>
    <p:embeddedFont>
      <p:font typeface="Josefin Slab"/>
      <p:regular r:id="rId31"/>
      <p:bold r:id="rId32"/>
      <p:italic r:id="rId33"/>
      <p:boldItalic r:id="rId34"/>
    </p:embeddedFont>
    <p:embeddedFont>
      <p:font typeface="Lato"/>
      <p:regular r:id="rId35"/>
      <p:bold r:id="rId36"/>
      <p:italic r:id="rId37"/>
      <p:boldItalic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JosefinSlab-regular.fntdata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font" Target="fonts/JosefinSlab-italic.fntdata"/><Relationship Id="rId10" Type="http://schemas.openxmlformats.org/officeDocument/2006/relationships/slide" Target="slides/slide6.xml"/><Relationship Id="rId32" Type="http://schemas.openxmlformats.org/officeDocument/2006/relationships/font" Target="fonts/JosefinSlab-bold.fntdata"/><Relationship Id="rId13" Type="http://schemas.openxmlformats.org/officeDocument/2006/relationships/slide" Target="slides/slide9.xml"/><Relationship Id="rId35" Type="http://schemas.openxmlformats.org/officeDocument/2006/relationships/font" Target="fonts/Lato-regular.fntdata"/><Relationship Id="rId12" Type="http://schemas.openxmlformats.org/officeDocument/2006/relationships/slide" Target="slides/slide8.xml"/><Relationship Id="rId34" Type="http://schemas.openxmlformats.org/officeDocument/2006/relationships/font" Target="fonts/JosefinSlab-boldItalic.fntdata"/><Relationship Id="rId15" Type="http://schemas.openxmlformats.org/officeDocument/2006/relationships/slide" Target="slides/slide11.xml"/><Relationship Id="rId37" Type="http://schemas.openxmlformats.org/officeDocument/2006/relationships/font" Target="fonts/Lato-italic.fntdata"/><Relationship Id="rId14" Type="http://schemas.openxmlformats.org/officeDocument/2006/relationships/slide" Target="slides/slide10.xml"/><Relationship Id="rId36" Type="http://schemas.openxmlformats.org/officeDocument/2006/relationships/font" Target="fonts/Lato-bold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38" Type="http://schemas.openxmlformats.org/officeDocument/2006/relationships/font" Target="fonts/Lato-boldItalic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" name="Shape 3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Shape 11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Shape 12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(though feel free to reverse the order, so go from poor to excellent and then excellent to poor in different questions)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Shape 13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(in order of size of population adhering to fact)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Shape 14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(in order of size of population adhering to fact)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Shape 15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open = 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close =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Shape 16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Shape 16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Shape 17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Shape 18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Shape 19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" name="Shape 3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Shape 20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Shape 21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Shape 21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Shape 22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Shape 23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Shape 24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Shape 24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" name="Shape 4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Source: http://www.pewresearch.org/methodology/u-s-survey-research/questionnaire-design/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Shape 5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cross-sectional = different people of the same population at multiple points in time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longitudinal = survey with the same people over time (harder, more expensive, but yields better info on changes of a specific population over time, rather than just a poll)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Shape 7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Shape 8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open = 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close =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Shape 9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Shape 10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Shape 10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685800" y="1583342"/>
            <a:ext cx="7772400" cy="1159856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4800"/>
            </a:lvl1pPr>
            <a:lvl2pPr lvl="1" algn="ctr">
              <a:spcBef>
                <a:spcPts val="0"/>
              </a:spcBef>
              <a:buSzPct val="100000"/>
              <a:defRPr sz="4800"/>
            </a:lvl2pPr>
            <a:lvl3pPr lvl="2" algn="ctr">
              <a:spcBef>
                <a:spcPts val="0"/>
              </a:spcBef>
              <a:buSzPct val="100000"/>
              <a:defRPr sz="4800"/>
            </a:lvl3pPr>
            <a:lvl4pPr lvl="3" algn="ctr">
              <a:spcBef>
                <a:spcPts val="0"/>
              </a:spcBef>
              <a:buSzPct val="100000"/>
              <a:defRPr sz="4800"/>
            </a:lvl4pPr>
            <a:lvl5pPr lvl="4" algn="ctr">
              <a:spcBef>
                <a:spcPts val="0"/>
              </a:spcBef>
              <a:buSzPct val="100000"/>
              <a:defRPr sz="4800"/>
            </a:lvl5pPr>
            <a:lvl6pPr lvl="5" algn="ctr">
              <a:spcBef>
                <a:spcPts val="0"/>
              </a:spcBef>
              <a:buSzPct val="100000"/>
              <a:defRPr sz="4800"/>
            </a:lvl6pPr>
            <a:lvl7pPr lvl="6" algn="ctr">
              <a:spcBef>
                <a:spcPts val="0"/>
              </a:spcBef>
              <a:buSzPct val="100000"/>
              <a:defRPr sz="4800"/>
            </a:lvl7pPr>
            <a:lvl8pPr lvl="7" algn="ctr">
              <a:spcBef>
                <a:spcPts val="0"/>
              </a:spcBef>
              <a:buSzPct val="100000"/>
              <a:defRPr sz="4800"/>
            </a:lvl8pPr>
            <a:lvl9pPr lvl="8" algn="ctr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685800" y="2840053"/>
            <a:ext cx="7772400" cy="784737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buClr>
                <a:schemeClr val="dk2"/>
              </a:buClr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556791" y="4749850"/>
            <a:ext cx="548699" cy="393524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5" name="Shape 15"/>
          <p:cNvSpPr txBox="1"/>
          <p:nvPr>
            <p:ph idx="1" type="body"/>
          </p:nvPr>
        </p:nvSpPr>
        <p:spPr>
          <a:xfrm>
            <a:off x="457200" y="1200150"/>
            <a:ext cx="8229600" cy="372568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6" name="Shape 16"/>
          <p:cNvSpPr txBox="1"/>
          <p:nvPr>
            <p:ph idx="12" type="sldNum"/>
          </p:nvPr>
        </p:nvSpPr>
        <p:spPr>
          <a:xfrm>
            <a:off x="8556791" y="4749850"/>
            <a:ext cx="548699" cy="393524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" type="body"/>
          </p:nvPr>
        </p:nvSpPr>
        <p:spPr>
          <a:xfrm>
            <a:off x="457200" y="1200150"/>
            <a:ext cx="3994525" cy="372568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0" name="Shape 20"/>
          <p:cNvSpPr txBox="1"/>
          <p:nvPr>
            <p:ph idx="2" type="body"/>
          </p:nvPr>
        </p:nvSpPr>
        <p:spPr>
          <a:xfrm>
            <a:off x="4692273" y="1200150"/>
            <a:ext cx="3994525" cy="372568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1" name="Shape 21"/>
          <p:cNvSpPr txBox="1"/>
          <p:nvPr>
            <p:ph idx="12" type="sldNum"/>
          </p:nvPr>
        </p:nvSpPr>
        <p:spPr>
          <a:xfrm>
            <a:off x="8556791" y="4749850"/>
            <a:ext cx="548699" cy="393524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556791" y="4749850"/>
            <a:ext cx="548699" cy="393524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idx="1" type="body"/>
          </p:nvPr>
        </p:nvSpPr>
        <p:spPr>
          <a:xfrm>
            <a:off x="457200" y="4406309"/>
            <a:ext cx="8229600" cy="51952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360"/>
              </a:spcBef>
              <a:buSzPct val="100000"/>
              <a:buNone/>
              <a:defRPr sz="1800"/>
            </a:lvl1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556791" y="4749850"/>
            <a:ext cx="548699" cy="393524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idx="12" type="sldNum"/>
          </p:nvPr>
        </p:nvSpPr>
        <p:spPr>
          <a:xfrm>
            <a:off x="8556791" y="4749850"/>
            <a:ext cx="548699" cy="393524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457200" y="1200150"/>
            <a:ext cx="8229600" cy="37256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600"/>
              </a:spcBef>
              <a:buClr>
                <a:schemeClr val="dk1"/>
              </a:buClr>
              <a:buSzPct val="100000"/>
              <a:defRPr sz="3000">
                <a:solidFill>
                  <a:schemeClr val="dk1"/>
                </a:solidFill>
              </a:defRPr>
            </a:lvl1pPr>
            <a:lvl2pPr lvl="1">
              <a:spcBef>
                <a:spcPts val="480"/>
              </a:spcBef>
              <a:buClr>
                <a:schemeClr val="dk1"/>
              </a:buClr>
              <a:buSzPct val="100000"/>
              <a:defRPr sz="2400">
                <a:solidFill>
                  <a:schemeClr val="dk1"/>
                </a:solidFill>
              </a:defRPr>
            </a:lvl2pPr>
            <a:lvl3pPr lvl="2">
              <a:spcBef>
                <a:spcPts val="480"/>
              </a:spcBef>
              <a:buClr>
                <a:schemeClr val="dk1"/>
              </a:buClr>
              <a:buSzPct val="100000"/>
              <a:defRPr sz="2400">
                <a:solidFill>
                  <a:schemeClr val="dk1"/>
                </a:solidFill>
              </a:defRPr>
            </a:lvl3pPr>
            <a:lvl4pPr lvl="3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4pPr>
            <a:lvl5pPr lvl="4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5pPr>
            <a:lvl6pPr lvl="5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6pPr>
            <a:lvl7pPr lvl="6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7pPr>
            <a:lvl8pPr lvl="7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8pPr>
            <a:lvl9pPr lvl="8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556791" y="4749850"/>
            <a:ext cx="548699" cy="39352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300">
                <a:solidFill>
                  <a:schemeClr val="dk1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://lamthuyvo.github.io/cuny2015-socialjournalism/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www.google.com/drive/" TargetMode="External"/><Relationship Id="rId4" Type="http://schemas.openxmlformats.org/officeDocument/2006/relationships/image" Target="../media/image0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docs.google.com/forms/d/1vpqyiN6fte-3yG9uh672nux8L5cAz3s4TWiiwTnjgps/edit?usp=sharing" TargetMode="External"/><Relationship Id="rId4" Type="http://schemas.openxmlformats.org/officeDocument/2006/relationships/image" Target="../media/image0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docs.google.com/forms/d/1vpqyiN6fte-3yG9uh672nux8L5cAz3s4TWiiwTnjgps/edit?usp=sharing" TargetMode="External"/><Relationship Id="rId4" Type="http://schemas.openxmlformats.org/officeDocument/2006/relationships/image" Target="../media/image0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01.png"/><Relationship Id="rId4" Type="http://schemas.openxmlformats.org/officeDocument/2006/relationships/hyperlink" Target="https://docs.google.com/forms/d/1vpqyiN6fte-3yG9uh672nux8L5cAz3s4TWiiwTnjgps/edit?usp=sharing" TargetMode="Externa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docs.google.com/forms/d/1vpqyiN6fte-3yG9uh672nux8L5cAz3s4TWiiwTnjgps/edit?usp=sharing" TargetMode="External"/><Relationship Id="rId4" Type="http://schemas.openxmlformats.org/officeDocument/2006/relationships/image" Target="../media/image0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/>
          <p:nvPr>
            <p:ph type="ctrTitle"/>
          </p:nvPr>
        </p:nvSpPr>
        <p:spPr>
          <a:xfrm>
            <a:off x="685800" y="1583342"/>
            <a:ext cx="7772400" cy="1159856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200">
                <a:latin typeface="Josefin Slab"/>
                <a:ea typeface="Josefin Slab"/>
                <a:cs typeface="Josefin Slab"/>
                <a:sym typeface="Josefin Slab"/>
              </a:rPr>
              <a:t>Google forms and the art of the survey</a:t>
            </a:r>
          </a:p>
        </p:txBody>
      </p:sp>
      <p:sp>
        <p:nvSpPr>
          <p:cNvPr id="35" name="Shape 35"/>
          <p:cNvSpPr txBox="1"/>
          <p:nvPr>
            <p:ph idx="1" type="subTitle"/>
          </p:nvPr>
        </p:nvSpPr>
        <p:spPr>
          <a:xfrm>
            <a:off x="685800" y="3216303"/>
            <a:ext cx="7772400" cy="7847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4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http://lamthuyvo.github.io/cuny2015-socialjournalism/</a:t>
            </a:r>
            <a:r>
              <a:rPr lang="en" sz="1400">
                <a:latin typeface="Lato"/>
                <a:ea typeface="Lato"/>
                <a:cs typeface="Lato"/>
                <a:sym typeface="Lato"/>
              </a:rPr>
              <a:t>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 txBox="1"/>
          <p:nvPr>
            <p:ph type="ctrTitle"/>
          </p:nvPr>
        </p:nvSpPr>
        <p:spPr>
          <a:xfrm>
            <a:off x="685800" y="101170"/>
            <a:ext cx="7772400" cy="5144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>
                <a:latin typeface="Josefin Slab"/>
                <a:ea typeface="Josefin Slab"/>
                <a:cs typeface="Josefin Slab"/>
                <a:sym typeface="Josefin Slab"/>
              </a:rPr>
              <a:t>Survey design</a:t>
            </a:r>
          </a:p>
        </p:txBody>
      </p:sp>
      <p:sp>
        <p:nvSpPr>
          <p:cNvPr id="120" name="Shape 120"/>
          <p:cNvSpPr txBox="1"/>
          <p:nvPr>
            <p:ph idx="1" type="subTitle"/>
          </p:nvPr>
        </p:nvSpPr>
        <p:spPr>
          <a:xfrm>
            <a:off x="685800" y="4564373"/>
            <a:ext cx="7772400" cy="340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400">
                <a:latin typeface="Lato"/>
                <a:ea typeface="Lato"/>
                <a:cs typeface="Lato"/>
                <a:sym typeface="Lato"/>
              </a:rPr>
              <a:t>closed-ended questions — best practices</a:t>
            </a:r>
          </a:p>
        </p:txBody>
      </p:sp>
      <p:sp>
        <p:nvSpPr>
          <p:cNvPr id="121" name="Shape 121"/>
          <p:cNvSpPr/>
          <p:nvPr/>
        </p:nvSpPr>
        <p:spPr>
          <a:xfrm>
            <a:off x="1464250" y="1691925"/>
            <a:ext cx="1558200" cy="13638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C9DAF8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2" name="Shape 122"/>
          <p:cNvSpPr txBox="1"/>
          <p:nvPr/>
        </p:nvSpPr>
        <p:spPr>
          <a:xfrm>
            <a:off x="3022450" y="2190825"/>
            <a:ext cx="4289700" cy="8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when asking for a </a:t>
            </a:r>
            <a:r>
              <a:rPr b="1" lang="en">
                <a:latin typeface="Lato"/>
                <a:ea typeface="Lato"/>
                <a:cs typeface="Lato"/>
                <a:sym typeface="Lato"/>
              </a:rPr>
              <a:t>fact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, like religious affiliations, you can list a lot more 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/>
          <p:nvPr>
            <p:ph type="ctrTitle"/>
          </p:nvPr>
        </p:nvSpPr>
        <p:spPr>
          <a:xfrm>
            <a:off x="685800" y="101170"/>
            <a:ext cx="7772400" cy="5144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>
                <a:latin typeface="Josefin Slab"/>
                <a:ea typeface="Josefin Slab"/>
                <a:cs typeface="Josefin Slab"/>
                <a:sym typeface="Josefin Slab"/>
              </a:rPr>
              <a:t>Survey design</a:t>
            </a:r>
          </a:p>
        </p:txBody>
      </p:sp>
      <p:sp>
        <p:nvSpPr>
          <p:cNvPr id="128" name="Shape 128"/>
          <p:cNvSpPr txBox="1"/>
          <p:nvPr>
            <p:ph idx="1" type="subTitle"/>
          </p:nvPr>
        </p:nvSpPr>
        <p:spPr>
          <a:xfrm>
            <a:off x="685800" y="4564373"/>
            <a:ext cx="7772400" cy="340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400">
                <a:latin typeface="Lato"/>
                <a:ea typeface="Lato"/>
                <a:cs typeface="Lato"/>
                <a:sym typeface="Lato"/>
              </a:rPr>
              <a:t>closed-ended questions — best practices</a:t>
            </a:r>
          </a:p>
        </p:txBody>
      </p:sp>
      <p:sp>
        <p:nvSpPr>
          <p:cNvPr id="129" name="Shape 129"/>
          <p:cNvSpPr/>
          <p:nvPr/>
        </p:nvSpPr>
        <p:spPr>
          <a:xfrm>
            <a:off x="1464250" y="1691925"/>
            <a:ext cx="1558200" cy="13638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C9DAF8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0" name="Shape 130"/>
          <p:cNvSpPr txBox="1"/>
          <p:nvPr/>
        </p:nvSpPr>
        <p:spPr>
          <a:xfrm>
            <a:off x="3022450" y="2190825"/>
            <a:ext cx="4289700" cy="8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when asking for a </a:t>
            </a:r>
            <a:r>
              <a:rPr b="1" lang="en">
                <a:latin typeface="Lato"/>
                <a:ea typeface="Lato"/>
                <a:cs typeface="Lato"/>
                <a:sym typeface="Lato"/>
              </a:rPr>
              <a:t>classification of a concept on a scale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 (e.g. excellent, good, fair, poor), don’t randomize the but put them along the continuum 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/>
          <p:nvPr>
            <p:ph type="ctrTitle"/>
          </p:nvPr>
        </p:nvSpPr>
        <p:spPr>
          <a:xfrm>
            <a:off x="685800" y="101170"/>
            <a:ext cx="7772400" cy="5144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>
                <a:latin typeface="Josefin Slab"/>
                <a:ea typeface="Josefin Slab"/>
                <a:cs typeface="Josefin Slab"/>
                <a:sym typeface="Josefin Slab"/>
              </a:rPr>
              <a:t>Survey design</a:t>
            </a:r>
          </a:p>
        </p:txBody>
      </p:sp>
      <p:sp>
        <p:nvSpPr>
          <p:cNvPr id="136" name="Shape 136"/>
          <p:cNvSpPr txBox="1"/>
          <p:nvPr>
            <p:ph idx="1" type="subTitle"/>
          </p:nvPr>
        </p:nvSpPr>
        <p:spPr>
          <a:xfrm>
            <a:off x="685800" y="4564373"/>
            <a:ext cx="7772400" cy="340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400">
                <a:latin typeface="Lato"/>
                <a:ea typeface="Lato"/>
                <a:cs typeface="Lato"/>
                <a:sym typeface="Lato"/>
              </a:rPr>
              <a:t>Question wording</a:t>
            </a:r>
          </a:p>
        </p:txBody>
      </p:sp>
      <p:sp>
        <p:nvSpPr>
          <p:cNvPr id="137" name="Shape 137"/>
          <p:cNvSpPr/>
          <p:nvPr/>
        </p:nvSpPr>
        <p:spPr>
          <a:xfrm>
            <a:off x="1464250" y="1691925"/>
            <a:ext cx="1558200" cy="1363800"/>
          </a:xfrm>
          <a:prstGeom prst="wedgeEllipseCallout">
            <a:avLst>
              <a:gd fmla="val -20833" name="adj1"/>
              <a:gd fmla="val 62500" name="adj2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8" name="Shape 138"/>
          <p:cNvSpPr txBox="1"/>
          <p:nvPr/>
        </p:nvSpPr>
        <p:spPr>
          <a:xfrm>
            <a:off x="1907500" y="1849650"/>
            <a:ext cx="671700" cy="8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60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?</a:t>
            </a:r>
          </a:p>
        </p:txBody>
      </p:sp>
      <p:sp>
        <p:nvSpPr>
          <p:cNvPr id="139" name="Shape 139"/>
          <p:cNvSpPr txBox="1"/>
          <p:nvPr/>
        </p:nvSpPr>
        <p:spPr>
          <a:xfrm>
            <a:off x="3022450" y="2069625"/>
            <a:ext cx="4289700" cy="9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The wording of your questions matters.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 txBox="1"/>
          <p:nvPr>
            <p:ph type="ctrTitle"/>
          </p:nvPr>
        </p:nvSpPr>
        <p:spPr>
          <a:xfrm>
            <a:off x="685800" y="101170"/>
            <a:ext cx="7772400" cy="5144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>
                <a:latin typeface="Josefin Slab"/>
                <a:ea typeface="Josefin Slab"/>
                <a:cs typeface="Josefin Slab"/>
                <a:sym typeface="Josefin Slab"/>
              </a:rPr>
              <a:t>Survey design</a:t>
            </a:r>
          </a:p>
        </p:txBody>
      </p:sp>
      <p:sp>
        <p:nvSpPr>
          <p:cNvPr id="145" name="Shape 145"/>
          <p:cNvSpPr txBox="1"/>
          <p:nvPr>
            <p:ph idx="1" type="subTitle"/>
          </p:nvPr>
        </p:nvSpPr>
        <p:spPr>
          <a:xfrm>
            <a:off x="685800" y="4564373"/>
            <a:ext cx="7772400" cy="340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400">
                <a:latin typeface="Lato"/>
                <a:ea typeface="Lato"/>
                <a:cs typeface="Lato"/>
                <a:sym typeface="Lato"/>
              </a:rPr>
              <a:t>Question wording</a:t>
            </a:r>
          </a:p>
        </p:txBody>
      </p:sp>
      <p:sp>
        <p:nvSpPr>
          <p:cNvPr id="146" name="Shape 146"/>
          <p:cNvSpPr/>
          <p:nvPr/>
        </p:nvSpPr>
        <p:spPr>
          <a:xfrm>
            <a:off x="1464250" y="1691925"/>
            <a:ext cx="1558200" cy="1363800"/>
          </a:xfrm>
          <a:prstGeom prst="wedgeEllipseCallout">
            <a:avLst>
              <a:gd fmla="val -20833" name="adj1"/>
              <a:gd fmla="val 62500" name="adj2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7" name="Shape 147"/>
          <p:cNvSpPr txBox="1"/>
          <p:nvPr/>
        </p:nvSpPr>
        <p:spPr>
          <a:xfrm>
            <a:off x="1907500" y="1849650"/>
            <a:ext cx="671700" cy="8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60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?</a:t>
            </a:r>
          </a:p>
        </p:txBody>
      </p:sp>
      <p:sp>
        <p:nvSpPr>
          <p:cNvPr id="148" name="Shape 148"/>
          <p:cNvSpPr txBox="1"/>
          <p:nvPr/>
        </p:nvSpPr>
        <p:spPr>
          <a:xfrm>
            <a:off x="3374750" y="1880775"/>
            <a:ext cx="3937500" cy="9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Choice of words can spook or influence your audience in ways that would change the outcome of your survey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/>
          <p:nvPr>
            <p:ph type="ctrTitle"/>
          </p:nvPr>
        </p:nvSpPr>
        <p:spPr>
          <a:xfrm>
            <a:off x="685800" y="101170"/>
            <a:ext cx="7772400" cy="5144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>
                <a:latin typeface="Josefin Slab"/>
                <a:ea typeface="Josefin Slab"/>
                <a:cs typeface="Josefin Slab"/>
                <a:sym typeface="Josefin Slab"/>
              </a:rPr>
              <a:t>Survey design</a:t>
            </a:r>
          </a:p>
        </p:txBody>
      </p:sp>
      <p:sp>
        <p:nvSpPr>
          <p:cNvPr id="154" name="Shape 154"/>
          <p:cNvSpPr txBox="1"/>
          <p:nvPr>
            <p:ph idx="1" type="subTitle"/>
          </p:nvPr>
        </p:nvSpPr>
        <p:spPr>
          <a:xfrm>
            <a:off x="685800" y="4564373"/>
            <a:ext cx="7772400" cy="340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400">
                <a:latin typeface="Lato"/>
                <a:ea typeface="Lato"/>
                <a:cs typeface="Lato"/>
                <a:sym typeface="Lato"/>
              </a:rPr>
              <a:t>Open-ended questions</a:t>
            </a:r>
          </a:p>
        </p:txBody>
      </p:sp>
      <p:sp>
        <p:nvSpPr>
          <p:cNvPr id="155" name="Shape 155"/>
          <p:cNvSpPr/>
          <p:nvPr/>
        </p:nvSpPr>
        <p:spPr>
          <a:xfrm>
            <a:off x="1464250" y="1691925"/>
            <a:ext cx="1558200" cy="13638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F9CB9C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6" name="Shape 156"/>
          <p:cNvSpPr txBox="1"/>
          <p:nvPr/>
        </p:nvSpPr>
        <p:spPr>
          <a:xfrm>
            <a:off x="3223400" y="1941375"/>
            <a:ext cx="4289700" cy="8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for open-ended questions:</a:t>
            </a:r>
          </a:p>
          <a:p>
            <a:pPr indent="-228600" lvl="0" marL="457200" rtl="0">
              <a:spcBef>
                <a:spcPts val="0"/>
              </a:spcBef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make sure the respondents know they can answer in their own words</a:t>
            </a:r>
          </a:p>
          <a:p>
            <a:pPr indent="-228600" lvl="0" marL="457200" rtl="0">
              <a:spcBef>
                <a:spcPts val="0"/>
              </a:spcBef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tell them what kind of answer you want (a paragraph text, a month, number of days, etc.)</a:t>
            </a:r>
          </a:p>
        </p:txBody>
      </p:sp>
      <p:sp>
        <p:nvSpPr>
          <p:cNvPr id="157" name="Shape 157"/>
          <p:cNvSpPr txBox="1"/>
          <p:nvPr/>
        </p:nvSpPr>
        <p:spPr>
          <a:xfrm>
            <a:off x="1907500" y="1849650"/>
            <a:ext cx="671700" cy="8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6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?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 txBox="1"/>
          <p:nvPr>
            <p:ph type="ctrTitle"/>
          </p:nvPr>
        </p:nvSpPr>
        <p:spPr>
          <a:xfrm>
            <a:off x="685800" y="101170"/>
            <a:ext cx="7772400" cy="5144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>
                <a:latin typeface="Josefin Slab"/>
                <a:ea typeface="Josefin Slab"/>
                <a:cs typeface="Josefin Slab"/>
                <a:sym typeface="Josefin Slab"/>
              </a:rPr>
              <a:t>Survey design</a:t>
            </a:r>
          </a:p>
        </p:txBody>
      </p:sp>
      <p:sp>
        <p:nvSpPr>
          <p:cNvPr id="163" name="Shape 163"/>
          <p:cNvSpPr txBox="1"/>
          <p:nvPr>
            <p:ph idx="1" type="subTitle"/>
          </p:nvPr>
        </p:nvSpPr>
        <p:spPr>
          <a:xfrm>
            <a:off x="685800" y="4564373"/>
            <a:ext cx="7772400" cy="340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400">
                <a:latin typeface="Lato"/>
                <a:ea typeface="Lato"/>
                <a:cs typeface="Lato"/>
                <a:sym typeface="Lato"/>
              </a:rPr>
              <a:t>closed-ended questions — best practices</a:t>
            </a:r>
          </a:p>
        </p:txBody>
      </p:sp>
      <p:sp>
        <p:nvSpPr>
          <p:cNvPr id="164" name="Shape 164"/>
          <p:cNvSpPr/>
          <p:nvPr/>
        </p:nvSpPr>
        <p:spPr>
          <a:xfrm>
            <a:off x="1464250" y="1691925"/>
            <a:ext cx="1558200" cy="13638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C9DAF8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5" name="Shape 165"/>
          <p:cNvSpPr txBox="1"/>
          <p:nvPr/>
        </p:nvSpPr>
        <p:spPr>
          <a:xfrm>
            <a:off x="3191025" y="1941375"/>
            <a:ext cx="4289700" cy="8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for closed-ended questions:</a:t>
            </a:r>
          </a:p>
          <a:p>
            <a:pPr indent="-228600" lvl="0" marL="457200" rtl="0">
              <a:spcBef>
                <a:spcPts val="0"/>
              </a:spcBef>
              <a:buClr>
                <a:schemeClr val="dk1"/>
              </a:buClr>
              <a:buFont typeface="Lato"/>
              <a:buChar char="●"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list of options should be exhaustive</a:t>
            </a:r>
          </a:p>
          <a:p>
            <a:pPr indent="-228600" lvl="0" marL="457200" rtl="0">
              <a:spcBef>
                <a:spcPts val="0"/>
              </a:spcBef>
              <a:buClr>
                <a:schemeClr val="dk1"/>
              </a:buClr>
              <a:buFont typeface="Lato"/>
              <a:buChar char="●"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response options should not overlap/be mutually exclusive</a:t>
            </a:r>
          </a:p>
        </p:txBody>
      </p:sp>
      <p:sp>
        <p:nvSpPr>
          <p:cNvPr id="166" name="Shape 166"/>
          <p:cNvSpPr txBox="1"/>
          <p:nvPr/>
        </p:nvSpPr>
        <p:spPr>
          <a:xfrm>
            <a:off x="1907500" y="1849650"/>
            <a:ext cx="671700" cy="8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6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?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 txBox="1"/>
          <p:nvPr>
            <p:ph type="ctrTitle"/>
          </p:nvPr>
        </p:nvSpPr>
        <p:spPr>
          <a:xfrm>
            <a:off x="685800" y="101170"/>
            <a:ext cx="7772400" cy="5144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>
                <a:latin typeface="Josefin Slab"/>
                <a:ea typeface="Josefin Slab"/>
                <a:cs typeface="Josefin Slab"/>
                <a:sym typeface="Josefin Slab"/>
              </a:rPr>
              <a:t>Survey design</a:t>
            </a:r>
          </a:p>
        </p:txBody>
      </p:sp>
      <p:sp>
        <p:nvSpPr>
          <p:cNvPr id="172" name="Shape 172"/>
          <p:cNvSpPr txBox="1"/>
          <p:nvPr>
            <p:ph idx="1" type="subTitle"/>
          </p:nvPr>
        </p:nvSpPr>
        <p:spPr>
          <a:xfrm>
            <a:off x="685800" y="4564373"/>
            <a:ext cx="7772400" cy="340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400">
                <a:latin typeface="Lato"/>
                <a:ea typeface="Lato"/>
                <a:cs typeface="Lato"/>
                <a:sym typeface="Lato"/>
              </a:rPr>
              <a:t>Question wording</a:t>
            </a:r>
          </a:p>
        </p:txBody>
      </p:sp>
      <p:sp>
        <p:nvSpPr>
          <p:cNvPr id="173" name="Shape 173"/>
          <p:cNvSpPr/>
          <p:nvPr/>
        </p:nvSpPr>
        <p:spPr>
          <a:xfrm>
            <a:off x="1464250" y="1691925"/>
            <a:ext cx="1558200" cy="1363800"/>
          </a:xfrm>
          <a:prstGeom prst="wedgeEllipseCallout">
            <a:avLst>
              <a:gd fmla="val -20833" name="adj1"/>
              <a:gd fmla="val 62500" name="adj2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4" name="Shape 174"/>
          <p:cNvSpPr txBox="1"/>
          <p:nvPr/>
        </p:nvSpPr>
        <p:spPr>
          <a:xfrm>
            <a:off x="1907500" y="1849650"/>
            <a:ext cx="671700" cy="8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60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?</a:t>
            </a:r>
          </a:p>
        </p:txBody>
      </p:sp>
      <p:sp>
        <p:nvSpPr>
          <p:cNvPr id="175" name="Shape 175"/>
          <p:cNvSpPr txBox="1"/>
          <p:nvPr/>
        </p:nvSpPr>
        <p:spPr>
          <a:xfrm>
            <a:off x="2427150" y="1880775"/>
            <a:ext cx="4289700" cy="9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Only ask one question at a time 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(no double-barreled questions!)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 txBox="1"/>
          <p:nvPr>
            <p:ph type="ctrTitle"/>
          </p:nvPr>
        </p:nvSpPr>
        <p:spPr>
          <a:xfrm>
            <a:off x="685800" y="101170"/>
            <a:ext cx="7772400" cy="5144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>
                <a:latin typeface="Josefin Slab"/>
                <a:ea typeface="Josefin Slab"/>
                <a:cs typeface="Josefin Slab"/>
                <a:sym typeface="Josefin Slab"/>
              </a:rPr>
              <a:t>Survey design</a:t>
            </a:r>
          </a:p>
        </p:txBody>
      </p:sp>
      <p:sp>
        <p:nvSpPr>
          <p:cNvPr id="181" name="Shape 181"/>
          <p:cNvSpPr txBox="1"/>
          <p:nvPr>
            <p:ph idx="1" type="subTitle"/>
          </p:nvPr>
        </p:nvSpPr>
        <p:spPr>
          <a:xfrm>
            <a:off x="685800" y="4564373"/>
            <a:ext cx="7772400" cy="340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400">
                <a:latin typeface="Lato"/>
                <a:ea typeface="Lato"/>
                <a:cs typeface="Lato"/>
                <a:sym typeface="Lato"/>
              </a:rPr>
              <a:t>Question wording</a:t>
            </a:r>
          </a:p>
        </p:txBody>
      </p:sp>
      <p:sp>
        <p:nvSpPr>
          <p:cNvPr id="182" name="Shape 182"/>
          <p:cNvSpPr/>
          <p:nvPr/>
        </p:nvSpPr>
        <p:spPr>
          <a:xfrm>
            <a:off x="1464250" y="1691925"/>
            <a:ext cx="1558200" cy="1363800"/>
          </a:xfrm>
          <a:prstGeom prst="wedgeEllipseCallout">
            <a:avLst>
              <a:gd fmla="val -20833" name="adj1"/>
              <a:gd fmla="val 62500" name="adj2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3" name="Shape 183"/>
          <p:cNvSpPr txBox="1"/>
          <p:nvPr/>
        </p:nvSpPr>
        <p:spPr>
          <a:xfrm>
            <a:off x="1907500" y="1849650"/>
            <a:ext cx="671700" cy="8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60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?</a:t>
            </a:r>
          </a:p>
        </p:txBody>
      </p:sp>
      <p:sp>
        <p:nvSpPr>
          <p:cNvPr id="184" name="Shape 184"/>
          <p:cNvSpPr txBox="1"/>
          <p:nvPr/>
        </p:nvSpPr>
        <p:spPr>
          <a:xfrm>
            <a:off x="2627100" y="1880775"/>
            <a:ext cx="3889799" cy="9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Use simple and concrete language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Don’t use double negatives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Avoid abbreviations or jargon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 txBox="1"/>
          <p:nvPr>
            <p:ph type="ctrTitle"/>
          </p:nvPr>
        </p:nvSpPr>
        <p:spPr>
          <a:xfrm>
            <a:off x="685800" y="101170"/>
            <a:ext cx="7772400" cy="5144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>
                <a:latin typeface="Josefin Slab"/>
                <a:ea typeface="Josefin Slab"/>
                <a:cs typeface="Josefin Slab"/>
                <a:sym typeface="Josefin Slab"/>
              </a:rPr>
              <a:t>Survey design</a:t>
            </a:r>
          </a:p>
        </p:txBody>
      </p:sp>
      <p:sp>
        <p:nvSpPr>
          <p:cNvPr id="190" name="Shape 190"/>
          <p:cNvSpPr txBox="1"/>
          <p:nvPr>
            <p:ph idx="1" type="subTitle"/>
          </p:nvPr>
        </p:nvSpPr>
        <p:spPr>
          <a:xfrm>
            <a:off x="685800" y="4564373"/>
            <a:ext cx="7772400" cy="340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400">
                <a:latin typeface="Lato"/>
                <a:ea typeface="Lato"/>
                <a:cs typeface="Lato"/>
                <a:sym typeface="Lato"/>
              </a:rPr>
              <a:t>Question wording</a:t>
            </a:r>
          </a:p>
        </p:txBody>
      </p:sp>
      <p:sp>
        <p:nvSpPr>
          <p:cNvPr id="191" name="Shape 191"/>
          <p:cNvSpPr/>
          <p:nvPr/>
        </p:nvSpPr>
        <p:spPr>
          <a:xfrm>
            <a:off x="1464250" y="1691925"/>
            <a:ext cx="1558200" cy="1363800"/>
          </a:xfrm>
          <a:prstGeom prst="wedgeEllipseCallout">
            <a:avLst>
              <a:gd fmla="val -20833" name="adj1"/>
              <a:gd fmla="val 62500" name="adj2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2" name="Shape 192"/>
          <p:cNvSpPr txBox="1"/>
          <p:nvPr/>
        </p:nvSpPr>
        <p:spPr>
          <a:xfrm>
            <a:off x="1907500" y="1849650"/>
            <a:ext cx="671700" cy="8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60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?</a:t>
            </a:r>
          </a:p>
        </p:txBody>
      </p:sp>
      <p:sp>
        <p:nvSpPr>
          <p:cNvPr id="193" name="Shape 193"/>
          <p:cNvSpPr txBox="1"/>
          <p:nvPr/>
        </p:nvSpPr>
        <p:spPr>
          <a:xfrm>
            <a:off x="3157725" y="1880775"/>
            <a:ext cx="2828700" cy="9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People are weird: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lvl="0" rtl="0" algn="ctr">
              <a:spcBef>
                <a:spcPts val="0"/>
              </a:spcBef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They wanna be </a:t>
            </a:r>
            <a:r>
              <a:rPr b="1" lang="en">
                <a:latin typeface="Lato"/>
                <a:ea typeface="Lato"/>
                <a:cs typeface="Lato"/>
                <a:sym typeface="Lato"/>
              </a:rPr>
              <a:t>accepted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 </a:t>
            </a:r>
            <a:r>
              <a:rPr b="1" lang="en">
                <a:latin typeface="Lato"/>
                <a:ea typeface="Lato"/>
                <a:cs typeface="Lato"/>
                <a:sym typeface="Lato"/>
              </a:rPr>
              <a:t>and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 </a:t>
            </a:r>
            <a:r>
              <a:rPr b="1" lang="en">
                <a:latin typeface="Lato"/>
                <a:ea typeface="Lato"/>
                <a:cs typeface="Lato"/>
                <a:sym typeface="Lato"/>
              </a:rPr>
              <a:t>liked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 and overstate things like church attendance and understate how much alcohol they consume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/>
          <p:nvPr>
            <p:ph type="ctrTitle"/>
          </p:nvPr>
        </p:nvSpPr>
        <p:spPr>
          <a:xfrm>
            <a:off x="685800" y="101170"/>
            <a:ext cx="7772400" cy="5144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>
                <a:latin typeface="Josefin Slab"/>
                <a:ea typeface="Josefin Slab"/>
                <a:cs typeface="Josefin Slab"/>
                <a:sym typeface="Josefin Slab"/>
              </a:rPr>
              <a:t>Survey design</a:t>
            </a:r>
          </a:p>
        </p:txBody>
      </p:sp>
      <p:sp>
        <p:nvSpPr>
          <p:cNvPr id="199" name="Shape 199"/>
          <p:cNvSpPr txBox="1"/>
          <p:nvPr>
            <p:ph idx="1" type="subTitle"/>
          </p:nvPr>
        </p:nvSpPr>
        <p:spPr>
          <a:xfrm>
            <a:off x="685800" y="4564373"/>
            <a:ext cx="7772400" cy="340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400">
                <a:latin typeface="Lato"/>
                <a:ea typeface="Lato"/>
                <a:cs typeface="Lato"/>
                <a:sym typeface="Lato"/>
              </a:rPr>
              <a:t>Question wording</a:t>
            </a:r>
          </a:p>
        </p:txBody>
      </p:sp>
      <p:sp>
        <p:nvSpPr>
          <p:cNvPr id="200" name="Shape 200"/>
          <p:cNvSpPr/>
          <p:nvPr/>
        </p:nvSpPr>
        <p:spPr>
          <a:xfrm>
            <a:off x="1464250" y="1691925"/>
            <a:ext cx="1558200" cy="1363800"/>
          </a:xfrm>
          <a:prstGeom prst="wedgeEllipseCallout">
            <a:avLst>
              <a:gd fmla="val -20833" name="adj1"/>
              <a:gd fmla="val 62500" name="adj2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1" name="Shape 201"/>
          <p:cNvSpPr txBox="1"/>
          <p:nvPr/>
        </p:nvSpPr>
        <p:spPr>
          <a:xfrm>
            <a:off x="1907500" y="1849650"/>
            <a:ext cx="671700" cy="8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60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?</a:t>
            </a:r>
          </a:p>
        </p:txBody>
      </p:sp>
      <p:sp>
        <p:nvSpPr>
          <p:cNvPr id="202" name="Shape 202"/>
          <p:cNvSpPr txBox="1"/>
          <p:nvPr/>
        </p:nvSpPr>
        <p:spPr>
          <a:xfrm>
            <a:off x="3157725" y="1880775"/>
            <a:ext cx="2828700" cy="9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People are weird: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lvl="0" rtl="0" algn="ctr">
              <a:spcBef>
                <a:spcPts val="0"/>
              </a:spcBef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They wanna be </a:t>
            </a:r>
            <a:r>
              <a:rPr b="1" lang="en">
                <a:latin typeface="Lato"/>
                <a:ea typeface="Lato"/>
                <a:cs typeface="Lato"/>
                <a:sym typeface="Lato"/>
              </a:rPr>
              <a:t>accepted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 </a:t>
            </a:r>
            <a:r>
              <a:rPr b="1" lang="en">
                <a:latin typeface="Lato"/>
                <a:ea typeface="Lato"/>
                <a:cs typeface="Lato"/>
                <a:sym typeface="Lato"/>
              </a:rPr>
              <a:t>and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 </a:t>
            </a:r>
            <a:r>
              <a:rPr b="1" lang="en">
                <a:latin typeface="Lato"/>
                <a:ea typeface="Lato"/>
                <a:cs typeface="Lato"/>
                <a:sym typeface="Lato"/>
              </a:rPr>
              <a:t>liked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 and overstate things like church attendance and understate how much alcohol they consume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 txBox="1"/>
          <p:nvPr>
            <p:ph type="ctrTitle"/>
          </p:nvPr>
        </p:nvSpPr>
        <p:spPr>
          <a:xfrm>
            <a:off x="685800" y="2151295"/>
            <a:ext cx="7772400" cy="5144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>
                <a:latin typeface="Josefin Slab"/>
                <a:ea typeface="Josefin Slab"/>
                <a:cs typeface="Josefin Slab"/>
                <a:sym typeface="Josefin Slab"/>
              </a:rPr>
              <a:t>Survey design</a:t>
            </a:r>
          </a:p>
        </p:txBody>
      </p:sp>
      <p:sp>
        <p:nvSpPr>
          <p:cNvPr id="41" name="Shape 41"/>
          <p:cNvSpPr txBox="1"/>
          <p:nvPr>
            <p:ph idx="1" type="subTitle"/>
          </p:nvPr>
        </p:nvSpPr>
        <p:spPr>
          <a:xfrm>
            <a:off x="685800" y="2665801"/>
            <a:ext cx="7772400" cy="32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400">
                <a:latin typeface="Lato"/>
                <a:ea typeface="Lato"/>
                <a:cs typeface="Lato"/>
                <a:sym typeface="Lato"/>
              </a:rPr>
              <a:t>What to ask, how to ask, how it can be helpful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 txBox="1"/>
          <p:nvPr>
            <p:ph type="ctrTitle"/>
          </p:nvPr>
        </p:nvSpPr>
        <p:spPr>
          <a:xfrm>
            <a:off x="685800" y="2151295"/>
            <a:ext cx="7772400" cy="5144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>
                <a:latin typeface="Josefin Slab"/>
                <a:ea typeface="Josefin Slab"/>
                <a:cs typeface="Josefin Slab"/>
                <a:sym typeface="Josefin Slab"/>
              </a:rPr>
              <a:t>How to use Google forms</a:t>
            </a:r>
          </a:p>
        </p:txBody>
      </p:sp>
      <p:sp>
        <p:nvSpPr>
          <p:cNvPr id="208" name="Shape 208"/>
          <p:cNvSpPr txBox="1"/>
          <p:nvPr>
            <p:ph idx="1" type="subTitle"/>
          </p:nvPr>
        </p:nvSpPr>
        <p:spPr>
          <a:xfrm>
            <a:off x="685800" y="2665801"/>
            <a:ext cx="7772400" cy="32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400">
                <a:latin typeface="Lato"/>
                <a:ea typeface="Lato"/>
                <a:cs typeface="Lato"/>
                <a:sym typeface="Lato"/>
              </a:rPr>
              <a:t>(yay!)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 txBox="1"/>
          <p:nvPr>
            <p:ph type="ctrTitle"/>
          </p:nvPr>
        </p:nvSpPr>
        <p:spPr>
          <a:xfrm>
            <a:off x="685800" y="101170"/>
            <a:ext cx="7772400" cy="5144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>
                <a:latin typeface="Josefin Slab"/>
                <a:ea typeface="Josefin Slab"/>
                <a:cs typeface="Josefin Slab"/>
                <a:sym typeface="Josefin Slab"/>
              </a:rPr>
              <a:t>How forms can be useful</a:t>
            </a:r>
          </a:p>
        </p:txBody>
      </p:sp>
      <p:sp>
        <p:nvSpPr>
          <p:cNvPr id="214" name="Shape 214"/>
          <p:cNvSpPr txBox="1"/>
          <p:nvPr>
            <p:ph idx="1" type="subTitle"/>
          </p:nvPr>
        </p:nvSpPr>
        <p:spPr>
          <a:xfrm>
            <a:off x="2503075" y="1258750"/>
            <a:ext cx="4137899" cy="24545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1400"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buSzPct val="100000"/>
              <a:buFont typeface="Lato"/>
              <a:buAutoNum type="arabicPeriod"/>
            </a:pPr>
            <a:r>
              <a:rPr lang="en" sz="1400">
                <a:latin typeface="Lato"/>
                <a:ea typeface="Lato"/>
                <a:cs typeface="Lato"/>
                <a:sym typeface="Lato"/>
              </a:rPr>
              <a:t>Do a survey of your audience (how do they feel about something)</a:t>
            </a:r>
          </a:p>
          <a:p>
            <a:pPr lvl="0" rtl="0" algn="l">
              <a:spcBef>
                <a:spcPts val="0"/>
              </a:spcBef>
              <a:buNone/>
            </a:pPr>
            <a:r>
              <a:t/>
            </a:r>
            <a:endParaRPr sz="1400"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buSzPct val="100000"/>
              <a:buFont typeface="Lato"/>
              <a:buAutoNum type="arabicPeriod"/>
            </a:pPr>
            <a:r>
              <a:rPr lang="en" sz="1400">
                <a:latin typeface="Lato"/>
                <a:ea typeface="Lato"/>
                <a:cs typeface="Lato"/>
                <a:sym typeface="Lato"/>
              </a:rPr>
              <a:t>Get feedback</a:t>
            </a:r>
          </a:p>
          <a:p>
            <a:pPr lvl="0" rtl="0" algn="l">
              <a:spcBef>
                <a:spcPts val="0"/>
              </a:spcBef>
              <a:buNone/>
            </a:pPr>
            <a:r>
              <a:t/>
            </a:r>
            <a:endParaRPr sz="1400"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buSzPct val="100000"/>
              <a:buFont typeface="Lato"/>
              <a:buAutoNum type="arabicPeriod"/>
            </a:pPr>
            <a:r>
              <a:rPr lang="en" sz="1400">
                <a:latin typeface="Lato"/>
                <a:ea typeface="Lato"/>
                <a:cs typeface="Lato"/>
                <a:sym typeface="Lato"/>
              </a:rPr>
              <a:t>User-generated content /creative call to action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 txBox="1"/>
          <p:nvPr>
            <p:ph type="ctrTitle"/>
          </p:nvPr>
        </p:nvSpPr>
        <p:spPr>
          <a:xfrm>
            <a:off x="685800" y="101170"/>
            <a:ext cx="7772400" cy="5144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>
                <a:latin typeface="Josefin Slab"/>
                <a:ea typeface="Josefin Slab"/>
                <a:cs typeface="Josefin Slab"/>
                <a:sym typeface="Josefin Slab"/>
              </a:rPr>
              <a:t>How to use Google Forms</a:t>
            </a:r>
          </a:p>
        </p:txBody>
      </p:sp>
      <p:sp>
        <p:nvSpPr>
          <p:cNvPr id="220" name="Shape 220"/>
          <p:cNvSpPr txBox="1"/>
          <p:nvPr>
            <p:ph idx="1" type="subTitle"/>
          </p:nvPr>
        </p:nvSpPr>
        <p:spPr>
          <a:xfrm>
            <a:off x="685800" y="4038626"/>
            <a:ext cx="7772400" cy="32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400">
                <a:latin typeface="Lato"/>
                <a:ea typeface="Lato"/>
                <a:cs typeface="Lato"/>
                <a:sym typeface="Lato"/>
              </a:rPr>
              <a:t>Sign into Google Drive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400">
              <a:latin typeface="Lato"/>
              <a:ea typeface="Lato"/>
              <a:cs typeface="Lato"/>
              <a:sym typeface="Lato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14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https://www.google.com/drive/</a:t>
            </a:r>
            <a:r>
              <a:rPr lang="en" sz="1400">
                <a:latin typeface="Lato"/>
                <a:ea typeface="Lato"/>
                <a:cs typeface="Lato"/>
                <a:sym typeface="Lato"/>
              </a:rPr>
              <a:t> </a:t>
            </a:r>
          </a:p>
        </p:txBody>
      </p:sp>
      <p:pic>
        <p:nvPicPr>
          <p:cNvPr descr="Screen Shot 2015-06-08 at 2.23.18 PM.png" id="221" name="Shape 2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38550" y="673875"/>
            <a:ext cx="5866902" cy="3306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 txBox="1"/>
          <p:nvPr>
            <p:ph type="ctrTitle"/>
          </p:nvPr>
        </p:nvSpPr>
        <p:spPr>
          <a:xfrm>
            <a:off x="685800" y="101170"/>
            <a:ext cx="7772400" cy="5144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>
                <a:latin typeface="Josefin Slab"/>
                <a:ea typeface="Josefin Slab"/>
                <a:cs typeface="Josefin Slab"/>
                <a:sym typeface="Josefin Slab"/>
              </a:rPr>
              <a:t>How to use Google Forms</a:t>
            </a:r>
          </a:p>
        </p:txBody>
      </p:sp>
      <p:sp>
        <p:nvSpPr>
          <p:cNvPr id="227" name="Shape 227"/>
          <p:cNvSpPr txBox="1"/>
          <p:nvPr>
            <p:ph idx="1" type="subTitle"/>
          </p:nvPr>
        </p:nvSpPr>
        <p:spPr>
          <a:xfrm>
            <a:off x="685800" y="4038626"/>
            <a:ext cx="7772400" cy="32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400">
                <a:latin typeface="Lato"/>
                <a:ea typeface="Lato"/>
                <a:cs typeface="Lato"/>
                <a:sym typeface="Lato"/>
              </a:rPr>
              <a:t>Sample form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400">
              <a:latin typeface="Lato"/>
              <a:ea typeface="Lato"/>
              <a:cs typeface="Lato"/>
              <a:sym typeface="Lato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14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https://docs.google.com/forms/d/1vpqyiN6fte-3yG9uh672nux8L5cAz3s4TWiiwTnjgps/edit?usp=sharing</a:t>
            </a:r>
            <a:r>
              <a:rPr lang="en" sz="1400">
                <a:latin typeface="Lato"/>
                <a:ea typeface="Lato"/>
                <a:cs typeface="Lato"/>
                <a:sym typeface="Lato"/>
              </a:rPr>
              <a:t> </a:t>
            </a:r>
          </a:p>
        </p:txBody>
      </p:sp>
      <p:pic>
        <p:nvPicPr>
          <p:cNvPr descr="Screen Shot 2015-06-09 at 2.03.33 AM.png" id="228" name="Shape 2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45950" y="828325"/>
            <a:ext cx="5252099" cy="3486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 txBox="1"/>
          <p:nvPr>
            <p:ph type="ctrTitle"/>
          </p:nvPr>
        </p:nvSpPr>
        <p:spPr>
          <a:xfrm>
            <a:off x="685800" y="101170"/>
            <a:ext cx="7772400" cy="5144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>
                <a:latin typeface="Josefin Slab"/>
                <a:ea typeface="Josefin Slab"/>
                <a:cs typeface="Josefin Slab"/>
                <a:sym typeface="Josefin Slab"/>
              </a:rPr>
              <a:t>How to use Google Forms</a:t>
            </a:r>
          </a:p>
        </p:txBody>
      </p:sp>
      <p:sp>
        <p:nvSpPr>
          <p:cNvPr id="234" name="Shape 234"/>
          <p:cNvSpPr txBox="1"/>
          <p:nvPr>
            <p:ph idx="1" type="subTitle"/>
          </p:nvPr>
        </p:nvSpPr>
        <p:spPr>
          <a:xfrm>
            <a:off x="685800" y="4038623"/>
            <a:ext cx="7772400" cy="5144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400">
                <a:latin typeface="Lato"/>
                <a:ea typeface="Lato"/>
                <a:cs typeface="Lato"/>
                <a:sym typeface="Lato"/>
              </a:rPr>
              <a:t>Some of my favorite things: “Shuffle option order”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400">
              <a:latin typeface="Lato"/>
              <a:ea typeface="Lato"/>
              <a:cs typeface="Lato"/>
              <a:sym typeface="Lato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14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https://docs.google.com/forms/d/1vpqyiN6fte-3yG9uh672nux8L5cAz3s4TWiiwTnjgps/edit?usp=sharing</a:t>
            </a:r>
            <a:r>
              <a:rPr lang="en" sz="1400">
                <a:latin typeface="Lato"/>
                <a:ea typeface="Lato"/>
                <a:cs typeface="Lato"/>
                <a:sym typeface="Lato"/>
              </a:rPr>
              <a:t> </a:t>
            </a:r>
          </a:p>
        </p:txBody>
      </p:sp>
      <p:pic>
        <p:nvPicPr>
          <p:cNvPr descr="Screen Shot 2015-06-09 at 1.59.38 AM.png" id="235" name="Shape 2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64250" y="1162225"/>
            <a:ext cx="6615498" cy="28190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6" name="Shape 236"/>
          <p:cNvCxnSpPr/>
          <p:nvPr/>
        </p:nvCxnSpPr>
        <p:spPr>
          <a:xfrm>
            <a:off x="595700" y="2144525"/>
            <a:ext cx="1002900" cy="1161599"/>
          </a:xfrm>
          <a:prstGeom prst="straightConnector1">
            <a:avLst/>
          </a:prstGeom>
          <a:noFill/>
          <a:ln cap="flat" cmpd="sng" w="19050">
            <a:solidFill>
              <a:srgbClr val="CC00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237" name="Shape 237"/>
          <p:cNvSpPr txBox="1"/>
          <p:nvPr/>
        </p:nvSpPr>
        <p:spPr>
          <a:xfrm>
            <a:off x="317700" y="1816875"/>
            <a:ext cx="625499" cy="3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yay!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 Shot 2015-06-09 at 2.01.05 AM.png" id="242" name="Shape 2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4247" y="1104875"/>
            <a:ext cx="5955504" cy="2933750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Shape 243"/>
          <p:cNvSpPr txBox="1"/>
          <p:nvPr>
            <p:ph type="ctrTitle"/>
          </p:nvPr>
        </p:nvSpPr>
        <p:spPr>
          <a:xfrm>
            <a:off x="685800" y="101170"/>
            <a:ext cx="7772400" cy="5144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>
                <a:latin typeface="Josefin Slab"/>
                <a:ea typeface="Josefin Slab"/>
                <a:cs typeface="Josefin Slab"/>
                <a:sym typeface="Josefin Slab"/>
              </a:rPr>
              <a:t>How to use Google Forms</a:t>
            </a:r>
          </a:p>
        </p:txBody>
      </p:sp>
      <p:sp>
        <p:nvSpPr>
          <p:cNvPr id="244" name="Shape 244"/>
          <p:cNvSpPr txBox="1"/>
          <p:nvPr>
            <p:ph idx="1" type="subTitle"/>
          </p:nvPr>
        </p:nvSpPr>
        <p:spPr>
          <a:xfrm>
            <a:off x="685800" y="4038623"/>
            <a:ext cx="7772400" cy="5144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400">
                <a:latin typeface="Lato"/>
                <a:ea typeface="Lato"/>
                <a:cs typeface="Lato"/>
                <a:sym typeface="Lato"/>
              </a:rPr>
              <a:t>Some of my favorite things: “Maximum character count”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400">
              <a:latin typeface="Lato"/>
              <a:ea typeface="Lato"/>
              <a:cs typeface="Lato"/>
              <a:sym typeface="Lato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14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4"/>
              </a:rPr>
              <a:t>https://docs.google.com/forms/d/1vpqyiN6fte-3yG9uh672nux8L5cAz3s4TWiiwTnjgps/edit?usp=sharing</a:t>
            </a:r>
            <a:r>
              <a:rPr lang="en" sz="1400">
                <a:latin typeface="Lato"/>
                <a:ea typeface="Lato"/>
                <a:cs typeface="Lato"/>
                <a:sym typeface="Lato"/>
              </a:rPr>
              <a:t> </a:t>
            </a:r>
          </a:p>
        </p:txBody>
      </p:sp>
      <p:cxnSp>
        <p:nvCxnSpPr>
          <p:cNvPr id="245" name="Shape 245"/>
          <p:cNvCxnSpPr/>
          <p:nvPr/>
        </p:nvCxnSpPr>
        <p:spPr>
          <a:xfrm>
            <a:off x="595700" y="2144525"/>
            <a:ext cx="1002900" cy="1161599"/>
          </a:xfrm>
          <a:prstGeom prst="straightConnector1">
            <a:avLst/>
          </a:prstGeom>
          <a:noFill/>
          <a:ln cap="flat" cmpd="sng" w="19050">
            <a:solidFill>
              <a:srgbClr val="CC00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246" name="Shape 246"/>
          <p:cNvSpPr txBox="1"/>
          <p:nvPr/>
        </p:nvSpPr>
        <p:spPr>
          <a:xfrm>
            <a:off x="317700" y="1816875"/>
            <a:ext cx="11418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muahahaha</a:t>
            </a:r>
            <a:r>
              <a:rPr lang="en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!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 txBox="1"/>
          <p:nvPr>
            <p:ph type="ctrTitle"/>
          </p:nvPr>
        </p:nvSpPr>
        <p:spPr>
          <a:xfrm>
            <a:off x="685800" y="101170"/>
            <a:ext cx="7772400" cy="5144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>
                <a:latin typeface="Josefin Slab"/>
                <a:ea typeface="Josefin Slab"/>
                <a:cs typeface="Josefin Slab"/>
                <a:sym typeface="Josefin Slab"/>
              </a:rPr>
              <a:t>How to use Google Forms</a:t>
            </a:r>
          </a:p>
        </p:txBody>
      </p:sp>
      <p:sp>
        <p:nvSpPr>
          <p:cNvPr id="252" name="Shape 252"/>
          <p:cNvSpPr txBox="1"/>
          <p:nvPr>
            <p:ph idx="1" type="subTitle"/>
          </p:nvPr>
        </p:nvSpPr>
        <p:spPr>
          <a:xfrm>
            <a:off x="685800" y="4038623"/>
            <a:ext cx="7772400" cy="5144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400">
                <a:latin typeface="Lato"/>
                <a:ea typeface="Lato"/>
                <a:cs typeface="Lato"/>
                <a:sym typeface="Lato"/>
              </a:rPr>
              <a:t>Some of my favorite things: “Data validation”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400">
              <a:latin typeface="Lato"/>
              <a:ea typeface="Lato"/>
              <a:cs typeface="Lato"/>
              <a:sym typeface="Lato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14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https://docs.google.com/forms/d/1vpqyiN6fte-3yG9uh672nux8L5cAz3s4TWiiwTnjgps/edit?usp=sharing</a:t>
            </a:r>
            <a:r>
              <a:rPr lang="en" sz="1400">
                <a:latin typeface="Lato"/>
                <a:ea typeface="Lato"/>
                <a:cs typeface="Lato"/>
                <a:sym typeface="Lato"/>
              </a:rPr>
              <a:t> </a:t>
            </a:r>
          </a:p>
        </p:txBody>
      </p:sp>
      <p:cxnSp>
        <p:nvCxnSpPr>
          <p:cNvPr id="253" name="Shape 253"/>
          <p:cNvCxnSpPr/>
          <p:nvPr/>
        </p:nvCxnSpPr>
        <p:spPr>
          <a:xfrm>
            <a:off x="595700" y="2144525"/>
            <a:ext cx="1002900" cy="1161599"/>
          </a:xfrm>
          <a:prstGeom prst="straightConnector1">
            <a:avLst/>
          </a:prstGeom>
          <a:noFill/>
          <a:ln cap="flat" cmpd="sng" w="19050">
            <a:solidFill>
              <a:srgbClr val="CC00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254" name="Shape 254"/>
          <p:cNvSpPr txBox="1"/>
          <p:nvPr/>
        </p:nvSpPr>
        <p:spPr>
          <a:xfrm>
            <a:off x="317700" y="1062325"/>
            <a:ext cx="1280999" cy="10823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Seriously, make your own life easier</a:t>
            </a:r>
          </a:p>
        </p:txBody>
      </p:sp>
      <p:pic>
        <p:nvPicPr>
          <p:cNvPr descr="Screen Shot 2015-06-09 at 2.10.21 AM.png" id="255" name="Shape 2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13138" y="900875"/>
            <a:ext cx="5061473" cy="313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/>
          <p:nvPr>
            <p:ph type="ctrTitle"/>
          </p:nvPr>
        </p:nvSpPr>
        <p:spPr>
          <a:xfrm>
            <a:off x="685800" y="101170"/>
            <a:ext cx="7772400" cy="5144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>
                <a:latin typeface="Josefin Slab"/>
                <a:ea typeface="Josefin Slab"/>
                <a:cs typeface="Josefin Slab"/>
                <a:sym typeface="Josefin Slab"/>
              </a:rPr>
              <a:t>Survey design</a:t>
            </a:r>
          </a:p>
        </p:txBody>
      </p:sp>
      <p:sp>
        <p:nvSpPr>
          <p:cNvPr id="47" name="Shape 47"/>
          <p:cNvSpPr txBox="1"/>
          <p:nvPr>
            <p:ph idx="1" type="subTitle"/>
          </p:nvPr>
        </p:nvSpPr>
        <p:spPr>
          <a:xfrm>
            <a:off x="685800" y="4564373"/>
            <a:ext cx="7772400" cy="340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400">
                <a:latin typeface="Lato"/>
                <a:ea typeface="Lato"/>
                <a:cs typeface="Lato"/>
                <a:sym typeface="Lato"/>
              </a:rPr>
              <a:t>Identify a topic</a:t>
            </a:r>
          </a:p>
        </p:txBody>
      </p:sp>
      <p:grpSp>
        <p:nvGrpSpPr>
          <p:cNvPr id="48" name="Shape 48"/>
          <p:cNvGrpSpPr/>
          <p:nvPr/>
        </p:nvGrpSpPr>
        <p:grpSpPr>
          <a:xfrm>
            <a:off x="3373650" y="1053325"/>
            <a:ext cx="2396700" cy="3251399"/>
            <a:chOff x="3373650" y="1053325"/>
            <a:chExt cx="2396700" cy="3251399"/>
          </a:xfrm>
        </p:grpSpPr>
        <p:sp>
          <p:nvSpPr>
            <p:cNvPr id="49" name="Shape 49"/>
            <p:cNvSpPr/>
            <p:nvPr/>
          </p:nvSpPr>
          <p:spPr>
            <a:xfrm>
              <a:off x="3373650" y="1053325"/>
              <a:ext cx="2396700" cy="3251399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cxnSp>
          <p:nvCxnSpPr>
            <p:cNvPr id="50" name="Shape 50"/>
            <p:cNvCxnSpPr/>
            <p:nvPr/>
          </p:nvCxnSpPr>
          <p:spPr>
            <a:xfrm>
              <a:off x="3740025" y="1602875"/>
              <a:ext cx="1648800" cy="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51" name="Shape 51"/>
            <p:cNvCxnSpPr/>
            <p:nvPr/>
          </p:nvCxnSpPr>
          <p:spPr>
            <a:xfrm>
              <a:off x="3740025" y="1984500"/>
              <a:ext cx="1648800" cy="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52" name="Shape 52"/>
            <p:cNvCxnSpPr/>
            <p:nvPr/>
          </p:nvCxnSpPr>
          <p:spPr>
            <a:xfrm>
              <a:off x="3740025" y="2381400"/>
              <a:ext cx="1648800" cy="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lg" w="lg" type="none"/>
              <a:tailEnd len="lg" w="lg" type="none"/>
            </a:ln>
          </p:spPr>
        </p:cxn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 txBox="1"/>
          <p:nvPr>
            <p:ph type="ctrTitle"/>
          </p:nvPr>
        </p:nvSpPr>
        <p:spPr>
          <a:xfrm>
            <a:off x="685800" y="101170"/>
            <a:ext cx="7772400" cy="5144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>
                <a:latin typeface="Josefin Slab"/>
                <a:ea typeface="Josefin Slab"/>
                <a:cs typeface="Josefin Slab"/>
                <a:sym typeface="Josefin Slab"/>
              </a:rPr>
              <a:t>Survey design</a:t>
            </a:r>
          </a:p>
        </p:txBody>
      </p:sp>
      <p:sp>
        <p:nvSpPr>
          <p:cNvPr id="58" name="Shape 58"/>
          <p:cNvSpPr txBox="1"/>
          <p:nvPr>
            <p:ph idx="1" type="subTitle"/>
          </p:nvPr>
        </p:nvSpPr>
        <p:spPr>
          <a:xfrm>
            <a:off x="685800" y="4564373"/>
            <a:ext cx="7772400" cy="340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400">
                <a:latin typeface="Lato"/>
                <a:ea typeface="Lato"/>
                <a:cs typeface="Lato"/>
                <a:sym typeface="Lato"/>
              </a:rPr>
              <a:t>Identify type of survey</a:t>
            </a:r>
          </a:p>
        </p:txBody>
      </p:sp>
      <p:grpSp>
        <p:nvGrpSpPr>
          <p:cNvPr id="59" name="Shape 59"/>
          <p:cNvGrpSpPr/>
          <p:nvPr/>
        </p:nvGrpSpPr>
        <p:grpSpPr>
          <a:xfrm>
            <a:off x="1686825" y="1053325"/>
            <a:ext cx="2396700" cy="3251399"/>
            <a:chOff x="3373650" y="1053325"/>
            <a:chExt cx="2396700" cy="3251399"/>
          </a:xfrm>
        </p:grpSpPr>
        <p:sp>
          <p:nvSpPr>
            <p:cNvPr id="60" name="Shape 60"/>
            <p:cNvSpPr/>
            <p:nvPr/>
          </p:nvSpPr>
          <p:spPr>
            <a:xfrm>
              <a:off x="3373650" y="1053325"/>
              <a:ext cx="2396700" cy="3251399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cxnSp>
          <p:nvCxnSpPr>
            <p:cNvPr id="61" name="Shape 61"/>
            <p:cNvCxnSpPr/>
            <p:nvPr/>
          </p:nvCxnSpPr>
          <p:spPr>
            <a:xfrm>
              <a:off x="3740025" y="1602875"/>
              <a:ext cx="1648800" cy="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62" name="Shape 62"/>
            <p:cNvCxnSpPr/>
            <p:nvPr/>
          </p:nvCxnSpPr>
          <p:spPr>
            <a:xfrm>
              <a:off x="3740025" y="1984500"/>
              <a:ext cx="1648800" cy="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63" name="Shape 63"/>
            <p:cNvCxnSpPr/>
            <p:nvPr/>
          </p:nvCxnSpPr>
          <p:spPr>
            <a:xfrm>
              <a:off x="3740025" y="2381400"/>
              <a:ext cx="1648800" cy="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lg" w="lg" type="none"/>
              <a:tailEnd len="lg" w="lg" type="none"/>
            </a:ln>
          </p:spPr>
        </p:cxnSp>
      </p:grpSp>
      <p:grpSp>
        <p:nvGrpSpPr>
          <p:cNvPr id="64" name="Shape 64"/>
          <p:cNvGrpSpPr/>
          <p:nvPr/>
        </p:nvGrpSpPr>
        <p:grpSpPr>
          <a:xfrm>
            <a:off x="5060475" y="1053325"/>
            <a:ext cx="2396700" cy="3251399"/>
            <a:chOff x="3373650" y="1053325"/>
            <a:chExt cx="2396700" cy="3251399"/>
          </a:xfrm>
        </p:grpSpPr>
        <p:sp>
          <p:nvSpPr>
            <p:cNvPr id="65" name="Shape 65"/>
            <p:cNvSpPr/>
            <p:nvPr/>
          </p:nvSpPr>
          <p:spPr>
            <a:xfrm>
              <a:off x="3373650" y="1053325"/>
              <a:ext cx="2396700" cy="3251399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cxnSp>
          <p:nvCxnSpPr>
            <p:cNvPr id="66" name="Shape 66"/>
            <p:cNvCxnSpPr/>
            <p:nvPr/>
          </p:nvCxnSpPr>
          <p:spPr>
            <a:xfrm>
              <a:off x="3740025" y="1602875"/>
              <a:ext cx="1648800" cy="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67" name="Shape 67"/>
            <p:cNvCxnSpPr/>
            <p:nvPr/>
          </p:nvCxnSpPr>
          <p:spPr>
            <a:xfrm>
              <a:off x="3740025" y="1984500"/>
              <a:ext cx="1648800" cy="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68" name="Shape 68"/>
            <p:cNvCxnSpPr/>
            <p:nvPr/>
          </p:nvCxnSpPr>
          <p:spPr>
            <a:xfrm>
              <a:off x="3740025" y="2381400"/>
              <a:ext cx="1648800" cy="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lg" w="lg" type="none"/>
              <a:tailEnd len="lg" w="lg" type="none"/>
            </a:ln>
          </p:spPr>
        </p:cxnSp>
      </p:grpSp>
      <p:sp>
        <p:nvSpPr>
          <p:cNvPr id="69" name="Shape 69"/>
          <p:cNvSpPr txBox="1"/>
          <p:nvPr/>
        </p:nvSpPr>
        <p:spPr>
          <a:xfrm>
            <a:off x="2099025" y="3053100"/>
            <a:ext cx="1572300" cy="8699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cross-sectional</a:t>
            </a:r>
          </a:p>
          <a:p>
            <a:pPr lvl="0" algn="ctr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0" name="Shape 70"/>
          <p:cNvSpPr txBox="1"/>
          <p:nvPr/>
        </p:nvSpPr>
        <p:spPr>
          <a:xfrm>
            <a:off x="5472675" y="3053100"/>
            <a:ext cx="1572300" cy="8699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panel 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or 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longitudinal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1" name="Shape 71"/>
          <p:cNvSpPr txBox="1"/>
          <p:nvPr>
            <p:ph idx="1" type="subTitle"/>
          </p:nvPr>
        </p:nvSpPr>
        <p:spPr>
          <a:xfrm>
            <a:off x="4289600" y="2508625"/>
            <a:ext cx="564899" cy="340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400">
                <a:latin typeface="Lato"/>
                <a:ea typeface="Lato"/>
                <a:cs typeface="Lato"/>
                <a:sym typeface="Lato"/>
              </a:rPr>
              <a:t>vs.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 txBox="1"/>
          <p:nvPr>
            <p:ph type="ctrTitle"/>
          </p:nvPr>
        </p:nvSpPr>
        <p:spPr>
          <a:xfrm>
            <a:off x="685800" y="101170"/>
            <a:ext cx="7772400" cy="5144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>
                <a:latin typeface="Josefin Slab"/>
                <a:ea typeface="Josefin Slab"/>
                <a:cs typeface="Josefin Slab"/>
                <a:sym typeface="Josefin Slab"/>
              </a:rPr>
              <a:t>Survey design</a:t>
            </a:r>
          </a:p>
        </p:txBody>
      </p:sp>
      <p:sp>
        <p:nvSpPr>
          <p:cNvPr id="77" name="Shape 77"/>
          <p:cNvSpPr txBox="1"/>
          <p:nvPr>
            <p:ph idx="1" type="subTitle"/>
          </p:nvPr>
        </p:nvSpPr>
        <p:spPr>
          <a:xfrm>
            <a:off x="685800" y="4564373"/>
            <a:ext cx="7772400" cy="340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400">
                <a:latin typeface="Lato"/>
                <a:ea typeface="Lato"/>
                <a:cs typeface="Lato"/>
                <a:sym typeface="Lato"/>
              </a:rPr>
              <a:t>Open or closed-ended questions</a:t>
            </a:r>
          </a:p>
        </p:txBody>
      </p:sp>
      <p:sp>
        <p:nvSpPr>
          <p:cNvPr id="78" name="Shape 78"/>
          <p:cNvSpPr/>
          <p:nvPr/>
        </p:nvSpPr>
        <p:spPr>
          <a:xfrm>
            <a:off x="804650" y="702400"/>
            <a:ext cx="3365999" cy="2945999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F9CB9C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9" name="Shape 79"/>
          <p:cNvSpPr/>
          <p:nvPr/>
        </p:nvSpPr>
        <p:spPr>
          <a:xfrm>
            <a:off x="4973350" y="824450"/>
            <a:ext cx="3365999" cy="2823899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A4C2F4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0" name="Shape 80"/>
          <p:cNvSpPr txBox="1"/>
          <p:nvPr>
            <p:ph idx="1" type="subTitle"/>
          </p:nvPr>
        </p:nvSpPr>
        <p:spPr>
          <a:xfrm>
            <a:off x="4289600" y="2401350"/>
            <a:ext cx="564899" cy="340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400">
                <a:latin typeface="Lato"/>
                <a:ea typeface="Lato"/>
                <a:cs typeface="Lato"/>
                <a:sym typeface="Lato"/>
              </a:rPr>
              <a:t>vs.</a:t>
            </a:r>
          </a:p>
        </p:txBody>
      </p:sp>
      <p:sp>
        <p:nvSpPr>
          <p:cNvPr id="81" name="Shape 81"/>
          <p:cNvSpPr txBox="1"/>
          <p:nvPr>
            <p:ph idx="1" type="subTitle"/>
          </p:nvPr>
        </p:nvSpPr>
        <p:spPr>
          <a:xfrm>
            <a:off x="1357400" y="1666750"/>
            <a:ext cx="2260499" cy="11393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What are the most important issues in your community?</a:t>
            </a:r>
          </a:p>
        </p:txBody>
      </p:sp>
      <p:sp>
        <p:nvSpPr>
          <p:cNvPr id="82" name="Shape 82"/>
          <p:cNvSpPr txBox="1"/>
          <p:nvPr>
            <p:ph idx="1" type="subTitle"/>
          </p:nvPr>
        </p:nvSpPr>
        <p:spPr>
          <a:xfrm>
            <a:off x="5601175" y="1407250"/>
            <a:ext cx="2260499" cy="11393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lang="en" sz="1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What are the most important issues in your community?</a:t>
            </a:r>
          </a:p>
          <a:p>
            <a:pPr indent="-317500" lvl="0" marL="457200" rtl="0" algn="l">
              <a:spcBef>
                <a:spcPts val="0"/>
              </a:spcBef>
              <a:buClr>
                <a:srgbClr val="FFFFFF"/>
              </a:buClr>
              <a:buSzPct val="100000"/>
              <a:buFont typeface="Lato"/>
              <a:buChar char="●"/>
            </a:pPr>
            <a:r>
              <a:rPr lang="en" sz="1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jobs</a:t>
            </a:r>
          </a:p>
          <a:p>
            <a:pPr indent="-317500" lvl="0" marL="457200" rtl="0" algn="l">
              <a:spcBef>
                <a:spcPts val="0"/>
              </a:spcBef>
              <a:buClr>
                <a:srgbClr val="FFFFFF"/>
              </a:buClr>
              <a:buSzPct val="100000"/>
              <a:buFont typeface="Lato"/>
              <a:buChar char="●"/>
            </a:pPr>
            <a:r>
              <a:rPr lang="en" sz="1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education</a:t>
            </a:r>
          </a:p>
          <a:p>
            <a:pPr indent="-317500" lvl="0" marL="457200" rtl="0" algn="l">
              <a:spcBef>
                <a:spcPts val="0"/>
              </a:spcBef>
              <a:buClr>
                <a:srgbClr val="FFFFFF"/>
              </a:buClr>
              <a:buSzPct val="100000"/>
              <a:buFont typeface="Lato"/>
              <a:buChar char="●"/>
            </a:pPr>
            <a:r>
              <a:rPr lang="en" sz="1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services</a:t>
            </a:r>
          </a:p>
          <a:p>
            <a:pPr indent="-317500" lvl="0" marL="457200" rtl="0" algn="l">
              <a:spcBef>
                <a:spcPts val="0"/>
              </a:spcBef>
              <a:buClr>
                <a:srgbClr val="FFFFFF"/>
              </a:buClr>
              <a:buSzPct val="100000"/>
              <a:buFont typeface="Lato"/>
              <a:buChar char="●"/>
            </a:pPr>
            <a:r>
              <a:rPr lang="en" sz="1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other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/>
          <p:nvPr>
            <p:ph type="ctrTitle"/>
          </p:nvPr>
        </p:nvSpPr>
        <p:spPr>
          <a:xfrm>
            <a:off x="685800" y="101170"/>
            <a:ext cx="7772400" cy="5144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>
                <a:latin typeface="Josefin Slab"/>
                <a:ea typeface="Josefin Slab"/>
                <a:cs typeface="Josefin Slab"/>
                <a:sym typeface="Josefin Slab"/>
              </a:rPr>
              <a:t>Survey design</a:t>
            </a:r>
          </a:p>
        </p:txBody>
      </p:sp>
      <p:sp>
        <p:nvSpPr>
          <p:cNvPr id="88" name="Shape 88"/>
          <p:cNvSpPr txBox="1"/>
          <p:nvPr>
            <p:ph idx="1" type="subTitle"/>
          </p:nvPr>
        </p:nvSpPr>
        <p:spPr>
          <a:xfrm>
            <a:off x="685800" y="4564373"/>
            <a:ext cx="7772400" cy="340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400">
                <a:latin typeface="Lato"/>
                <a:ea typeface="Lato"/>
                <a:cs typeface="Lato"/>
                <a:sym typeface="Lato"/>
              </a:rPr>
              <a:t>Open-ended questions</a:t>
            </a:r>
          </a:p>
        </p:txBody>
      </p:sp>
      <p:sp>
        <p:nvSpPr>
          <p:cNvPr id="89" name="Shape 89"/>
          <p:cNvSpPr/>
          <p:nvPr/>
        </p:nvSpPr>
        <p:spPr>
          <a:xfrm>
            <a:off x="1464250" y="1691925"/>
            <a:ext cx="1558200" cy="13638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F9CB9C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0" name="Shape 90"/>
          <p:cNvSpPr txBox="1"/>
          <p:nvPr/>
        </p:nvSpPr>
        <p:spPr>
          <a:xfrm>
            <a:off x="3266800" y="2190825"/>
            <a:ext cx="4289700" cy="8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sometimes used to narrow down options for closed-ended questions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 txBox="1"/>
          <p:nvPr>
            <p:ph type="ctrTitle"/>
          </p:nvPr>
        </p:nvSpPr>
        <p:spPr>
          <a:xfrm>
            <a:off x="685800" y="101170"/>
            <a:ext cx="7772400" cy="5144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>
                <a:latin typeface="Josefin Slab"/>
                <a:ea typeface="Josefin Slab"/>
                <a:cs typeface="Josefin Slab"/>
                <a:sym typeface="Josefin Slab"/>
              </a:rPr>
              <a:t>Survey design</a:t>
            </a:r>
          </a:p>
        </p:txBody>
      </p:sp>
      <p:sp>
        <p:nvSpPr>
          <p:cNvPr id="96" name="Shape 96"/>
          <p:cNvSpPr txBox="1"/>
          <p:nvPr>
            <p:ph idx="1" type="subTitle"/>
          </p:nvPr>
        </p:nvSpPr>
        <p:spPr>
          <a:xfrm>
            <a:off x="685800" y="4564373"/>
            <a:ext cx="7772400" cy="340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400">
                <a:latin typeface="Lato"/>
                <a:ea typeface="Lato"/>
                <a:cs typeface="Lato"/>
                <a:sym typeface="Lato"/>
              </a:rPr>
              <a:t>closed-ended questions</a:t>
            </a:r>
          </a:p>
        </p:txBody>
      </p:sp>
      <p:sp>
        <p:nvSpPr>
          <p:cNvPr id="97" name="Shape 97"/>
          <p:cNvSpPr/>
          <p:nvPr/>
        </p:nvSpPr>
        <p:spPr>
          <a:xfrm>
            <a:off x="1464250" y="1691925"/>
            <a:ext cx="1558200" cy="13638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C9DAF8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8" name="Shape 98"/>
          <p:cNvSpPr txBox="1"/>
          <p:nvPr/>
        </p:nvSpPr>
        <p:spPr>
          <a:xfrm>
            <a:off x="3022450" y="2190825"/>
            <a:ext cx="4289700" cy="8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can be better for data analysis and visualization over time 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/>
          <p:nvPr>
            <p:ph type="ctrTitle"/>
          </p:nvPr>
        </p:nvSpPr>
        <p:spPr>
          <a:xfrm>
            <a:off x="685800" y="101170"/>
            <a:ext cx="7772400" cy="5144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>
                <a:latin typeface="Josefin Slab"/>
                <a:ea typeface="Josefin Slab"/>
                <a:cs typeface="Josefin Slab"/>
                <a:sym typeface="Josefin Slab"/>
              </a:rPr>
              <a:t>Survey design</a:t>
            </a:r>
          </a:p>
        </p:txBody>
      </p:sp>
      <p:sp>
        <p:nvSpPr>
          <p:cNvPr id="104" name="Shape 104"/>
          <p:cNvSpPr txBox="1"/>
          <p:nvPr>
            <p:ph idx="1" type="subTitle"/>
          </p:nvPr>
        </p:nvSpPr>
        <p:spPr>
          <a:xfrm>
            <a:off x="685800" y="4564373"/>
            <a:ext cx="7772400" cy="340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400">
                <a:latin typeface="Lato"/>
                <a:ea typeface="Lato"/>
                <a:cs typeface="Lato"/>
                <a:sym typeface="Lato"/>
              </a:rPr>
              <a:t>closed-ended questions — best practices</a:t>
            </a:r>
          </a:p>
        </p:txBody>
      </p:sp>
      <p:sp>
        <p:nvSpPr>
          <p:cNvPr id="105" name="Shape 105"/>
          <p:cNvSpPr/>
          <p:nvPr/>
        </p:nvSpPr>
        <p:spPr>
          <a:xfrm>
            <a:off x="1464250" y="1691925"/>
            <a:ext cx="1558200" cy="13638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C9DAF8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6" name="Shape 106"/>
          <p:cNvSpPr txBox="1"/>
          <p:nvPr/>
        </p:nvSpPr>
        <p:spPr>
          <a:xfrm>
            <a:off x="3022450" y="2190825"/>
            <a:ext cx="4289700" cy="8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for </a:t>
            </a:r>
            <a:r>
              <a:rPr b="1" lang="en">
                <a:latin typeface="Lato"/>
                <a:ea typeface="Lato"/>
                <a:cs typeface="Lato"/>
                <a:sym typeface="Lato"/>
              </a:rPr>
              <a:t>complicated issues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,  choose 1-5 options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/>
          <p:nvPr>
            <p:ph type="ctrTitle"/>
          </p:nvPr>
        </p:nvSpPr>
        <p:spPr>
          <a:xfrm>
            <a:off x="685800" y="101170"/>
            <a:ext cx="7772400" cy="5144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>
                <a:latin typeface="Josefin Slab"/>
                <a:ea typeface="Josefin Slab"/>
                <a:cs typeface="Josefin Slab"/>
                <a:sym typeface="Josefin Slab"/>
              </a:rPr>
              <a:t>Survey design</a:t>
            </a:r>
          </a:p>
        </p:txBody>
      </p:sp>
      <p:sp>
        <p:nvSpPr>
          <p:cNvPr id="112" name="Shape 112"/>
          <p:cNvSpPr txBox="1"/>
          <p:nvPr>
            <p:ph idx="1" type="subTitle"/>
          </p:nvPr>
        </p:nvSpPr>
        <p:spPr>
          <a:xfrm>
            <a:off x="685800" y="4564373"/>
            <a:ext cx="7772400" cy="340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400">
                <a:latin typeface="Lato"/>
                <a:ea typeface="Lato"/>
                <a:cs typeface="Lato"/>
                <a:sym typeface="Lato"/>
              </a:rPr>
              <a:t>closed-ended questions — best practices</a:t>
            </a:r>
          </a:p>
        </p:txBody>
      </p:sp>
      <p:sp>
        <p:nvSpPr>
          <p:cNvPr id="113" name="Shape 113"/>
          <p:cNvSpPr/>
          <p:nvPr/>
        </p:nvSpPr>
        <p:spPr>
          <a:xfrm>
            <a:off x="1464250" y="1691925"/>
            <a:ext cx="1558200" cy="13638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C9DAF8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4" name="Shape 114"/>
          <p:cNvSpPr txBox="1"/>
          <p:nvPr/>
        </p:nvSpPr>
        <p:spPr>
          <a:xfrm>
            <a:off x="3022450" y="2190825"/>
            <a:ext cx="4289700" cy="8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The order of your options matters!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try to randomize it if you can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-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